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6" r:id="rId3"/>
    <p:sldId id="261" r:id="rId4"/>
    <p:sldId id="257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09" autoAdjust="0"/>
    <p:restoredTop sz="94660"/>
  </p:normalViewPr>
  <p:slideViewPr>
    <p:cSldViewPr>
      <p:cViewPr>
        <p:scale>
          <a:sx n="80" d="100"/>
          <a:sy n="80" d="100"/>
        </p:scale>
        <p:origin x="-9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ACE4-7946-4E90-8077-B7D8A6494469}" type="datetimeFigureOut">
              <a:rPr lang="pt-PT" smtClean="0"/>
              <a:t>12-04-2013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9E30-0FD1-45B4-9E39-FBA42A0AAE1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ACE4-7946-4E90-8077-B7D8A6494469}" type="datetimeFigureOut">
              <a:rPr lang="pt-PT" smtClean="0"/>
              <a:t>12-04-2013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9E30-0FD1-45B4-9E39-FBA42A0AAE1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ACE4-7946-4E90-8077-B7D8A6494469}" type="datetimeFigureOut">
              <a:rPr lang="pt-PT" smtClean="0"/>
              <a:t>12-04-2013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9E30-0FD1-45B4-9E39-FBA42A0AAE1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ACE4-7946-4E90-8077-B7D8A6494469}" type="datetimeFigureOut">
              <a:rPr lang="pt-PT" smtClean="0"/>
              <a:t>12-04-2013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9E30-0FD1-45B4-9E39-FBA42A0AAE1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ACE4-7946-4E90-8077-B7D8A6494469}" type="datetimeFigureOut">
              <a:rPr lang="pt-PT" smtClean="0"/>
              <a:t>12-04-2013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9E30-0FD1-45B4-9E39-FBA42A0AAE1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ACE4-7946-4E90-8077-B7D8A6494469}" type="datetimeFigureOut">
              <a:rPr lang="pt-PT" smtClean="0"/>
              <a:t>12-04-2013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9E30-0FD1-45B4-9E39-FBA42A0AAE1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ACE4-7946-4E90-8077-B7D8A6494469}" type="datetimeFigureOut">
              <a:rPr lang="pt-PT" smtClean="0"/>
              <a:t>12-04-2013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9E30-0FD1-45B4-9E39-FBA42A0AAE1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ACE4-7946-4E90-8077-B7D8A6494469}" type="datetimeFigureOut">
              <a:rPr lang="pt-PT" smtClean="0"/>
              <a:t>12-04-2013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9E30-0FD1-45B4-9E39-FBA42A0AAE1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ACE4-7946-4E90-8077-B7D8A6494469}" type="datetimeFigureOut">
              <a:rPr lang="pt-PT" smtClean="0"/>
              <a:t>12-04-2013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9E30-0FD1-45B4-9E39-FBA42A0AAE1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ACE4-7946-4E90-8077-B7D8A6494469}" type="datetimeFigureOut">
              <a:rPr lang="pt-PT" smtClean="0"/>
              <a:t>12-04-2013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9E30-0FD1-45B4-9E39-FBA42A0AAE1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ACE4-7946-4E90-8077-B7D8A6494469}" type="datetimeFigureOut">
              <a:rPr lang="pt-PT" smtClean="0"/>
              <a:t>12-04-2013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19E30-0FD1-45B4-9E39-FBA42A0AAE13}" type="slidenum">
              <a:rPr lang="pt-PT" smtClean="0"/>
              <a:t>‹nº›</a:t>
            </a:fld>
            <a:endParaRPr lang="pt-PT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pt-PT" smtClean="0"/>
              <a:t>Clique no ícone para adicionar uma imagem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DACE4-7946-4E90-8077-B7D8A6494469}" type="datetimeFigureOut">
              <a:rPr lang="pt-PT" smtClean="0"/>
              <a:t>12-04-2013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19E30-0FD1-45B4-9E39-FBA42A0AAE13}" type="slidenum">
              <a:rPr lang="pt-PT" smtClean="0"/>
              <a:t>‹nº›</a:t>
            </a:fld>
            <a:endParaRPr lang="pt-PT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117180" cy="1470025"/>
          </a:xfrm>
        </p:spPr>
        <p:txBody>
          <a:bodyPr/>
          <a:lstStyle/>
          <a:p>
            <a:r>
              <a:rPr lang="pt-PT" sz="7200" dirty="0" smtClean="0"/>
              <a:t>Redes móveis</a:t>
            </a:r>
            <a:endParaRPr lang="pt-PT" sz="7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43608" y="3429000"/>
            <a:ext cx="7117180" cy="1584176"/>
          </a:xfrm>
        </p:spPr>
        <p:txBody>
          <a:bodyPr>
            <a:noAutofit/>
          </a:bodyPr>
          <a:lstStyle/>
          <a:p>
            <a:r>
              <a:rPr lang="pt-PT" sz="2400" dirty="0" smtClean="0"/>
              <a:t>Trabalho elaborado por : </a:t>
            </a:r>
          </a:p>
          <a:p>
            <a:r>
              <a:rPr lang="pt-PT" sz="2400" dirty="0"/>
              <a:t> </a:t>
            </a:r>
            <a:r>
              <a:rPr lang="pt-PT" sz="2400" dirty="0" smtClean="0"/>
              <a:t>                                  Vera Antunes </a:t>
            </a:r>
          </a:p>
          <a:p>
            <a:r>
              <a:rPr lang="pt-PT" sz="2400" dirty="0"/>
              <a:t> </a:t>
            </a:r>
            <a:r>
              <a:rPr lang="pt-PT" sz="2400" dirty="0" smtClean="0"/>
              <a:t>                                   Cátia Soraia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1776584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09443" y="548681"/>
            <a:ext cx="7125112" cy="5310118"/>
          </a:xfrm>
        </p:spPr>
        <p:txBody>
          <a:bodyPr>
            <a:normAutofit/>
          </a:bodyPr>
          <a:lstStyle/>
          <a:p>
            <a:r>
              <a:rPr lang="pt-PT" sz="3000" dirty="0" smtClean="0">
                <a:latin typeface="Gabriola" pitchFamily="82" charset="0"/>
              </a:rPr>
              <a:t>O sinal era fraco e sofria interferências.</a:t>
            </a:r>
          </a:p>
          <a:p>
            <a:r>
              <a:rPr lang="pt-PT" sz="3000" dirty="0" smtClean="0">
                <a:latin typeface="Gabriola" pitchFamily="82" charset="0"/>
              </a:rPr>
              <a:t>Nesta primeira vida dos telemóveis coexistiram três sistemas: AMPS; NMT; TACS.</a:t>
            </a:r>
          </a:p>
          <a:p>
            <a:r>
              <a:rPr lang="pt-PT" sz="3000" dirty="0" smtClean="0">
                <a:latin typeface="Gabriola" pitchFamily="82" charset="0"/>
              </a:rPr>
              <a:t>O AMPS (Andvanced  Mobile Phone System) foi utilizado principalmente nos EUA. </a:t>
            </a:r>
          </a:p>
          <a:p>
            <a:endParaRPr lang="pt-PT" sz="3000" dirty="0">
              <a:latin typeface="Gabriola" pitchFamily="82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280409"/>
            <a:ext cx="3168352" cy="2406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40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09443" y="620689"/>
            <a:ext cx="7125112" cy="5238110"/>
          </a:xfrm>
        </p:spPr>
        <p:txBody>
          <a:bodyPr>
            <a:normAutofit/>
          </a:bodyPr>
          <a:lstStyle/>
          <a:p>
            <a:r>
              <a:rPr lang="pt-PT" sz="3000" dirty="0" smtClean="0">
                <a:latin typeface="Gabriola" pitchFamily="82" charset="0"/>
              </a:rPr>
              <a:t>O sistema NMT (Nordic Mobile Telephone Network)  foi a primeira rede de telefones do mundo.</a:t>
            </a:r>
          </a:p>
          <a:p>
            <a:r>
              <a:rPr lang="pt-PT" sz="3000" dirty="0" smtClean="0">
                <a:latin typeface="Gabriola" pitchFamily="82" charset="0"/>
              </a:rPr>
              <a:t>Este sistema teve duas fases: A primeira, com uma velocidade de transmissão de 450 MHz, e a segunda, a 900MHz.</a:t>
            </a:r>
          </a:p>
          <a:p>
            <a:r>
              <a:rPr lang="pt-PT" sz="3000" dirty="0" smtClean="0">
                <a:latin typeface="Gabriola" pitchFamily="82" charset="0"/>
              </a:rPr>
              <a:t>Por ultimo, a rede analógica utilizou ainda um sistema TACS (Total Access Communication System) nas ilhas britânicas.  </a:t>
            </a:r>
            <a:endParaRPr lang="pt-PT" sz="30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74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5400" dirty="0" smtClean="0">
                <a:latin typeface="Gabriola" pitchFamily="82" charset="0"/>
              </a:rPr>
              <a:t>Segunda geração</a:t>
            </a:r>
            <a:endParaRPr lang="pt-PT" sz="5400" dirty="0">
              <a:latin typeface="Gabriola" pitchFamily="8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3000" dirty="0" smtClean="0">
                <a:latin typeface="Gabriola" pitchFamily="82" charset="0"/>
              </a:rPr>
              <a:t>No final da década de 80, surge a segunda geração de telemóveis.</a:t>
            </a:r>
          </a:p>
          <a:p>
            <a:r>
              <a:rPr lang="pt-PT" sz="3000" dirty="0" smtClean="0">
                <a:latin typeface="Gabriola" pitchFamily="82" charset="0"/>
              </a:rPr>
              <a:t>Estes eram equipadas com o sistema GSM (Global System for Mobile).</a:t>
            </a:r>
          </a:p>
          <a:p>
            <a:pPr marL="0" indent="0">
              <a:buNone/>
            </a:pPr>
            <a:endParaRPr lang="pt-PT" sz="3000" dirty="0">
              <a:latin typeface="Gabriola" pitchFamily="82" charset="0"/>
            </a:endParaRPr>
          </a:p>
          <a:p>
            <a:pPr marL="0" indent="0">
              <a:buNone/>
            </a:pPr>
            <a:endParaRPr lang="pt-PT" sz="3000" dirty="0">
              <a:latin typeface="Gabriola" pitchFamily="82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362" y="3933056"/>
            <a:ext cx="1896790" cy="1896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042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09443" y="476673"/>
            <a:ext cx="7125112" cy="5382126"/>
          </a:xfrm>
        </p:spPr>
        <p:txBody>
          <a:bodyPr>
            <a:normAutofit/>
          </a:bodyPr>
          <a:lstStyle/>
          <a:p>
            <a:r>
              <a:rPr lang="pt-PT" sz="3000" dirty="0" smtClean="0">
                <a:latin typeface="Gabriola" pitchFamily="82" charset="0"/>
              </a:rPr>
              <a:t>Passou a desempenhar um papel muito importante permitindo a melhoria das comunicações móveis.</a:t>
            </a:r>
          </a:p>
          <a:p>
            <a:r>
              <a:rPr lang="pt-PT" sz="3000" dirty="0" smtClean="0">
                <a:latin typeface="Gabriola" pitchFamily="82" charset="0"/>
              </a:rPr>
              <a:t>Nesta segunda geração começou a haver mais qualidade nas comunicações.  </a:t>
            </a:r>
          </a:p>
          <a:p>
            <a:endParaRPr lang="pt-PT" sz="3000" dirty="0">
              <a:latin typeface="Gabriola" pitchFamily="82" charset="0"/>
            </a:endParaRPr>
          </a:p>
          <a:p>
            <a:pPr marL="0" indent="0">
              <a:buNone/>
            </a:pPr>
            <a:endParaRPr lang="pt-PT" sz="3000" dirty="0" smtClean="0">
              <a:latin typeface="Gabriola" pitchFamily="8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356991"/>
            <a:ext cx="2592288" cy="278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231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09443" y="620689"/>
            <a:ext cx="7125112" cy="5238110"/>
          </a:xfrm>
        </p:spPr>
        <p:txBody>
          <a:bodyPr>
            <a:normAutofit/>
          </a:bodyPr>
          <a:lstStyle/>
          <a:p>
            <a:r>
              <a:rPr lang="pt-PT" sz="3000" dirty="0" smtClean="0">
                <a:latin typeface="Gabriola" pitchFamily="82" charset="0"/>
              </a:rPr>
              <a:t>Em relação as funcionalidades vinham com roaming internacional (possibilidade de a partir de um telemóvel realizar e receber chamadas de um pais estrangeiro e também os SMS (pequenas mensagens de texto).</a:t>
            </a:r>
          </a:p>
          <a:p>
            <a:endParaRPr lang="pt-PT" sz="3000" dirty="0">
              <a:latin typeface="Gabriola" pitchFamily="82" charset="0"/>
            </a:endParaRPr>
          </a:p>
          <a:p>
            <a:pPr marL="0" indent="0">
              <a:buNone/>
            </a:pPr>
            <a:endParaRPr lang="pt-PT" sz="3000" dirty="0" smtClean="0">
              <a:latin typeface="Gabriola" pitchFamily="82" charset="0"/>
            </a:endParaRPr>
          </a:p>
          <a:p>
            <a:pPr marL="0" indent="0">
              <a:buNone/>
            </a:pPr>
            <a:endParaRPr lang="pt-PT" sz="3000" dirty="0">
              <a:latin typeface="Gabriola" pitchFamily="82" charset="0"/>
            </a:endParaRPr>
          </a:p>
          <a:p>
            <a:pPr marL="0" indent="0">
              <a:buNone/>
            </a:pPr>
            <a:endParaRPr lang="pt-PT" sz="3000" dirty="0" smtClean="0">
              <a:latin typeface="Gabriola" pitchFamily="82" charset="0"/>
            </a:endParaRPr>
          </a:p>
          <a:p>
            <a:pPr marL="0" indent="0">
              <a:buNone/>
            </a:pPr>
            <a:endParaRPr lang="pt-PT" sz="3000" dirty="0">
              <a:latin typeface="Gabriola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068960"/>
            <a:ext cx="2016224" cy="3194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9259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5400" dirty="0" smtClean="0">
                <a:latin typeface="Gabriola" pitchFamily="82" charset="0"/>
              </a:rPr>
              <a:t>2.5 Geração </a:t>
            </a:r>
            <a:endParaRPr lang="pt-PT" sz="5400" dirty="0">
              <a:latin typeface="Gabriola" pitchFamily="8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3000" dirty="0" smtClean="0">
                <a:latin typeface="Gabriola" pitchFamily="82" charset="0"/>
              </a:rPr>
              <a:t>É considerado o de grau de transmissão entre as tecnologias 2G e 3G, embora o termo “2.5G” tenha sido definido pela comunicação social, e não oficialmente pela União Internacional de Telecomunicações (UIT).</a:t>
            </a:r>
          </a:p>
          <a:p>
            <a:r>
              <a:rPr lang="pt-PT" sz="3000" dirty="0" smtClean="0">
                <a:latin typeface="Gabriola" pitchFamily="82" charset="0"/>
              </a:rPr>
              <a:t>A 2.5G tem velocidades superiores à 2G  e, através das tecnologias de pacotes, permite um acesso à Internet mais flexível e eficiente.</a:t>
            </a:r>
            <a:endParaRPr lang="pt-PT" sz="30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364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124744"/>
            <a:ext cx="7125112" cy="5382126"/>
          </a:xfrm>
        </p:spPr>
        <p:txBody>
          <a:bodyPr>
            <a:normAutofit/>
          </a:bodyPr>
          <a:lstStyle/>
          <a:p>
            <a:r>
              <a:rPr lang="pt-PT" sz="3000" dirty="0" smtClean="0">
                <a:latin typeface="Gabriola" pitchFamily="82" charset="0"/>
              </a:rPr>
              <a:t>Utiliza tecnologia como GPRS (Genual Packet Radio Service), EDGE (</a:t>
            </a:r>
            <a:r>
              <a:rPr lang="en-US" sz="3000" dirty="0">
                <a:latin typeface="Gabriola" pitchFamily="82" charset="0"/>
              </a:rPr>
              <a:t>Enhanced Data rates for GSM </a:t>
            </a:r>
            <a:r>
              <a:rPr lang="en-US" sz="3000" dirty="0" smtClean="0">
                <a:latin typeface="Gabriola" pitchFamily="82" charset="0"/>
              </a:rPr>
              <a:t>Evolution), 1 XRTT (</a:t>
            </a:r>
            <a:r>
              <a:rPr lang="pt-PT" sz="3000" dirty="0" smtClean="0">
                <a:latin typeface="Gabriola" pitchFamily="82" charset="0"/>
              </a:rPr>
              <a:t>primeiro degrau de migração CDMA 2000) e HSCSD (High Speed Circuit Switched Data). </a:t>
            </a:r>
          </a:p>
          <a:p>
            <a:endParaRPr lang="pt-PT" sz="3000" dirty="0">
              <a:latin typeface="Gabriola" pitchFamily="82" charset="0"/>
            </a:endParaRPr>
          </a:p>
          <a:p>
            <a:endParaRPr lang="pt-PT" sz="3000" dirty="0" smtClean="0">
              <a:latin typeface="Gabriola" pitchFamily="82" charset="0"/>
            </a:endParaRPr>
          </a:p>
          <a:p>
            <a:endParaRPr lang="pt-PT" sz="3000" dirty="0">
              <a:latin typeface="Gabriola" pitchFamily="82" charset="0"/>
            </a:endParaRPr>
          </a:p>
          <a:p>
            <a:pPr marL="0" indent="0">
              <a:buNone/>
            </a:pPr>
            <a:r>
              <a:rPr lang="pt-PT" sz="3000" dirty="0" smtClean="0">
                <a:latin typeface="Gabriola" pitchFamily="82" charset="0"/>
              </a:rPr>
              <a:t>  </a:t>
            </a:r>
            <a:endParaRPr lang="pt-PT" sz="3000" dirty="0">
              <a:latin typeface="Gabriola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438884"/>
            <a:ext cx="214312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356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09443" y="692697"/>
            <a:ext cx="7125112" cy="5166102"/>
          </a:xfrm>
        </p:spPr>
        <p:txBody>
          <a:bodyPr>
            <a:normAutofit/>
          </a:bodyPr>
          <a:lstStyle/>
          <a:p>
            <a:endParaRPr lang="pt-PT" sz="3000" dirty="0" smtClean="0">
              <a:latin typeface="Gabriola" pitchFamily="82" charset="0"/>
            </a:endParaRPr>
          </a:p>
          <a:p>
            <a:endParaRPr lang="pt-PT" sz="3000" dirty="0">
              <a:latin typeface="Gabriola" pitchFamily="82" charset="0"/>
            </a:endParaRPr>
          </a:p>
          <a:p>
            <a:endParaRPr lang="pt-PT" sz="3000" dirty="0" smtClean="0">
              <a:latin typeface="Gabriola" pitchFamily="82" charset="0"/>
            </a:endParaRPr>
          </a:p>
          <a:p>
            <a:endParaRPr lang="pt-PT" sz="3000" dirty="0">
              <a:latin typeface="Gabriola" pitchFamily="82" charset="0"/>
            </a:endParaRPr>
          </a:p>
          <a:p>
            <a:r>
              <a:rPr lang="pt-PT" sz="3000" dirty="0" smtClean="0">
                <a:latin typeface="Gabriola" pitchFamily="82" charset="0"/>
              </a:rPr>
              <a:t>EDGE (também conhecido com 2,75G) é uma versão de maior banda da GPRS (e por isso muitos o chamam de E-GPRS), e permite velocidades máximas até 384 R bps.</a:t>
            </a:r>
          </a:p>
          <a:p>
            <a:endParaRPr lang="pt-PT" sz="3000" dirty="0">
              <a:latin typeface="Gabriola" pitchFamily="82" charset="0"/>
            </a:endParaRPr>
          </a:p>
          <a:p>
            <a:pPr marL="0" indent="0">
              <a:buNone/>
            </a:pPr>
            <a:endParaRPr lang="pt-PT" sz="3000" dirty="0" smtClean="0">
              <a:latin typeface="Gabriola" pitchFamily="82" charset="0"/>
            </a:endParaRPr>
          </a:p>
          <a:p>
            <a:pPr marL="0" indent="0">
              <a:buNone/>
            </a:pPr>
            <a:endParaRPr lang="pt-PT" sz="3000" dirty="0">
              <a:latin typeface="Gabriola" pitchFamily="82" charset="0"/>
            </a:endParaRPr>
          </a:p>
          <a:p>
            <a:endParaRPr lang="pt-PT" sz="30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490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5400" dirty="0" smtClean="0">
                <a:latin typeface="Gabriola" pitchFamily="82" charset="0"/>
              </a:rPr>
              <a:t>3 Geração </a:t>
            </a:r>
            <a:endParaRPr lang="pt-PT" sz="5400" dirty="0">
              <a:latin typeface="Gabriola" pitchFamily="8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125112" cy="4051437"/>
          </a:xfrm>
        </p:spPr>
        <p:txBody>
          <a:bodyPr>
            <a:normAutofit/>
          </a:bodyPr>
          <a:lstStyle/>
          <a:p>
            <a:r>
              <a:rPr lang="pt-PT" sz="3000" dirty="0" smtClean="0">
                <a:latin typeface="Gabriola" pitchFamily="82" charset="0"/>
              </a:rPr>
              <a:t>O aparecimento da terceira geração de telemóveis (36) surgiu na europa em 2003.</a:t>
            </a:r>
          </a:p>
          <a:p>
            <a:r>
              <a:rPr lang="pt-PT" sz="3000" dirty="0" smtClean="0">
                <a:latin typeface="Gabriola" pitchFamily="82" charset="0"/>
              </a:rPr>
              <a:t>O seu aparecimento fez com que surgissem inovações nunca antes imagináveis .</a:t>
            </a:r>
            <a:endParaRPr lang="pt-PT" sz="30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844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43608" y="476672"/>
            <a:ext cx="7125112" cy="54006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pt-PT" sz="12000" dirty="0" smtClean="0">
              <a:latin typeface="Gabriola" pitchFamily="82" charset="0"/>
            </a:endParaRPr>
          </a:p>
          <a:p>
            <a:r>
              <a:rPr lang="pt-PT" sz="7500" dirty="0" smtClean="0">
                <a:latin typeface="Gabriola" pitchFamily="82" charset="0"/>
              </a:rPr>
              <a:t>Algumas dessas inovações são: tirar fotas; filmar; gravar lembretes ; jogar; ouvir musica; etc.</a:t>
            </a:r>
          </a:p>
          <a:p>
            <a:endParaRPr lang="pt-PT" sz="5500" dirty="0" smtClean="0">
              <a:latin typeface="Gabriola" pitchFamily="82" charset="0"/>
            </a:endParaRPr>
          </a:p>
          <a:p>
            <a:endParaRPr lang="pt-PT" sz="6300" dirty="0" smtClean="0">
              <a:latin typeface="Gabriola" pitchFamily="82" charset="0"/>
            </a:endParaRPr>
          </a:p>
          <a:p>
            <a:pPr marL="0" indent="0" algn="just">
              <a:buNone/>
            </a:pPr>
            <a:r>
              <a:rPr lang="pt-PT" sz="12000" dirty="0">
                <a:latin typeface="Gabriola" pitchFamily="82" charset="0"/>
              </a:rPr>
              <a:t>	</a:t>
            </a:r>
            <a:r>
              <a:rPr lang="pt-PT" sz="12000" dirty="0" smtClean="0">
                <a:latin typeface="Gabriola" pitchFamily="82" charset="0"/>
              </a:rPr>
              <a:t>						          </a:t>
            </a:r>
          </a:p>
          <a:p>
            <a:pPr marL="0" indent="0">
              <a:buNone/>
            </a:pPr>
            <a:r>
              <a:rPr lang="pt-PT" sz="12000" dirty="0">
                <a:latin typeface="Gabriola" pitchFamily="82" charset="0"/>
              </a:rPr>
              <a:t> </a:t>
            </a:r>
            <a:r>
              <a:rPr lang="pt-PT" sz="12000" dirty="0" smtClean="0">
                <a:latin typeface="Gabriola" pitchFamily="82" charset="0"/>
              </a:rPr>
              <a:t>                                               </a:t>
            </a:r>
          </a:p>
          <a:p>
            <a:pPr marL="0" indent="0">
              <a:buNone/>
            </a:pPr>
            <a:endParaRPr lang="pt-PT" sz="3200" dirty="0" smtClean="0">
              <a:latin typeface="Gabriola" pitchFamily="82" charset="0"/>
            </a:endParaRPr>
          </a:p>
          <a:p>
            <a:pPr marL="0" indent="0">
              <a:buNone/>
            </a:pPr>
            <a:r>
              <a:rPr lang="pt-PT" sz="3000" dirty="0">
                <a:latin typeface="Gabriola" pitchFamily="82" charset="0"/>
              </a:rPr>
              <a:t> </a:t>
            </a:r>
            <a:r>
              <a:rPr lang="pt-PT" sz="3000" dirty="0" smtClean="0">
                <a:latin typeface="Gabriola" pitchFamily="82" charset="0"/>
              </a:rPr>
              <a:t>                                                  																																																								</a:t>
            </a:r>
          </a:p>
          <a:p>
            <a:pPr marL="0" indent="0">
              <a:buNone/>
            </a:pPr>
            <a:endParaRPr lang="pt-PT" sz="3000" dirty="0" smtClean="0">
              <a:latin typeface="Gabriola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420888"/>
            <a:ext cx="3969791" cy="2973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132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5400" dirty="0" smtClean="0">
                <a:latin typeface="Gabriola" pitchFamily="82" charset="0"/>
              </a:rPr>
              <a:t>Índice:</a:t>
            </a:r>
            <a:endParaRPr lang="pt-PT" sz="5400" dirty="0">
              <a:latin typeface="Gabriola" pitchFamily="8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16559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5400" dirty="0" smtClean="0">
                <a:latin typeface="Gabriola" pitchFamily="82" charset="0"/>
              </a:rPr>
              <a:t>Introdução:</a:t>
            </a:r>
            <a:endParaRPr lang="pt-PT" sz="5400" dirty="0">
              <a:latin typeface="Gabriola" pitchFamily="8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37408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692696"/>
            <a:ext cx="7125113" cy="924475"/>
          </a:xfrm>
        </p:spPr>
        <p:txBody>
          <a:bodyPr/>
          <a:lstStyle/>
          <a:p>
            <a:r>
              <a:rPr lang="pt-PT" sz="4800" dirty="0" smtClean="0">
                <a:latin typeface="Gabriola" pitchFamily="82" charset="0"/>
              </a:rPr>
              <a:t>A HISTÓRIA DO APARECIMENTO DO TELEMÓVEL:</a:t>
            </a:r>
            <a:endParaRPr lang="pt-PT" sz="4800" dirty="0">
              <a:latin typeface="Gabriola" pitchFamily="8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2852936"/>
            <a:ext cx="7125112" cy="2304256"/>
          </a:xfrm>
        </p:spPr>
        <p:txBody>
          <a:bodyPr>
            <a:normAutofit/>
          </a:bodyPr>
          <a:lstStyle/>
          <a:p>
            <a:pPr algn="just"/>
            <a:r>
              <a:rPr lang="pt-PT" sz="3000" dirty="0" smtClean="0">
                <a:latin typeface="Gabriola" pitchFamily="82" charset="0"/>
              </a:rPr>
              <a:t>O aparecimento do telemóvel deu-se precisamente no dia 3 de Abril de 1973,pela mão de Martin Cooper, aquele que é considerado o pai do telemóvel , foi ele que fez a primeira chamada publica de um telemóvel.</a:t>
            </a:r>
          </a:p>
          <a:p>
            <a:endParaRPr lang="pt-PT" sz="3000" dirty="0" smtClean="0"/>
          </a:p>
          <a:p>
            <a:pPr marL="0" indent="0">
              <a:buNone/>
            </a:pPr>
            <a:endParaRPr lang="pt-PT" sz="3000" dirty="0" smtClean="0"/>
          </a:p>
          <a:p>
            <a:endParaRPr lang="pt-PT" sz="30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77072"/>
            <a:ext cx="4536504" cy="2548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134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99592" y="2132856"/>
            <a:ext cx="7125112" cy="2880320"/>
          </a:xfrm>
        </p:spPr>
        <p:txBody>
          <a:bodyPr>
            <a:noAutofit/>
          </a:bodyPr>
          <a:lstStyle/>
          <a:p>
            <a:pPr algn="just"/>
            <a:r>
              <a:rPr lang="pt-PT" sz="3000" dirty="0" smtClean="0">
                <a:latin typeface="Gabriola" pitchFamily="82" charset="0"/>
              </a:rPr>
              <a:t> </a:t>
            </a:r>
            <a:r>
              <a:rPr lang="pt-PT" sz="3000" dirty="0">
                <a:latin typeface="Gabriola" pitchFamily="82" charset="0"/>
              </a:rPr>
              <a:t>Esse acontecimento histórico ocorreu em nova Iorque, na esquina da rua 56ª com avenida lexigton</a:t>
            </a:r>
            <a:r>
              <a:rPr lang="pt-PT" sz="3000" dirty="0" smtClean="0">
                <a:latin typeface="Gabriola" pitchFamily="82" charset="0"/>
              </a:rPr>
              <a:t>, perante </a:t>
            </a:r>
            <a:r>
              <a:rPr lang="pt-PT" sz="3000" dirty="0">
                <a:latin typeface="Gabriola" pitchFamily="82" charset="0"/>
              </a:rPr>
              <a:t>a estupefacção dos transeuntes nada habituados a ver alguém de telefone na mão . </a:t>
            </a:r>
          </a:p>
          <a:p>
            <a:pPr algn="just"/>
            <a:r>
              <a:rPr lang="pt-PT" sz="3000" dirty="0">
                <a:latin typeface="Gabriola" pitchFamily="82" charset="0"/>
              </a:rPr>
              <a:t>O equipamento utilizado por C</a:t>
            </a:r>
            <a:r>
              <a:rPr lang="pt-PT" sz="3000" dirty="0" smtClean="0">
                <a:latin typeface="Gabriola" pitchFamily="82" charset="0"/>
              </a:rPr>
              <a:t>ooper  </a:t>
            </a:r>
            <a:r>
              <a:rPr lang="pt-PT" sz="3000" dirty="0">
                <a:latin typeface="Gabriola" pitchFamily="82" charset="0"/>
              </a:rPr>
              <a:t>,foi o Motorola Dyna Tac 8000 x o antepassado dos actuais </a:t>
            </a:r>
            <a:r>
              <a:rPr lang="pt-PT" sz="3000" dirty="0" smtClean="0">
                <a:latin typeface="Gabriola" pitchFamily="82" charset="0"/>
              </a:rPr>
              <a:t>telemóveis.</a:t>
            </a:r>
            <a:endParaRPr lang="pt-PT" sz="30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766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268760"/>
            <a:ext cx="7125113" cy="924475"/>
          </a:xfrm>
        </p:spPr>
        <p:txBody>
          <a:bodyPr/>
          <a:lstStyle/>
          <a:p>
            <a:r>
              <a:rPr lang="pt-PT" sz="5400" dirty="0" smtClean="0">
                <a:latin typeface="Gabriola" pitchFamily="82" charset="0"/>
              </a:rPr>
              <a:t>1º telemóvel (Motorola Dyna TAC 8000x)</a:t>
            </a:r>
            <a:endParaRPr lang="pt-PT" sz="5400" dirty="0">
              <a:latin typeface="Gabriola" pitchFamily="82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969" y="2627323"/>
            <a:ext cx="5040560" cy="3971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194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09443" y="548680"/>
            <a:ext cx="7125112" cy="5472608"/>
          </a:xfrm>
        </p:spPr>
        <p:txBody>
          <a:bodyPr>
            <a:normAutofit/>
          </a:bodyPr>
          <a:lstStyle/>
          <a:p>
            <a:r>
              <a:rPr lang="pt-PT" sz="3000" dirty="0" smtClean="0">
                <a:latin typeface="Gabriola" pitchFamily="82" charset="0"/>
              </a:rPr>
              <a:t>As suas dimensões eram monstruosas em comparação com as dos telemóveis atuais, o seu peso era superior a um quilo, media cerca de 25cm de altura, por 3,8cm de largura e 7,6cm de espessura.</a:t>
            </a:r>
            <a:endParaRPr lang="pt-PT" sz="30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059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1124744"/>
            <a:ext cx="7125113" cy="924475"/>
          </a:xfrm>
        </p:spPr>
        <p:txBody>
          <a:bodyPr/>
          <a:lstStyle/>
          <a:p>
            <a:r>
              <a:rPr lang="pt-PT" sz="5400" dirty="0" smtClean="0">
                <a:latin typeface="Gabriola" pitchFamily="82" charset="0"/>
              </a:rPr>
              <a:t>Primeira Geração</a:t>
            </a:r>
            <a:endParaRPr lang="pt-PT" sz="5400" dirty="0">
              <a:latin typeface="Gabriola" pitchFamily="8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988840"/>
            <a:ext cx="7125112" cy="4320480"/>
          </a:xfrm>
        </p:spPr>
        <p:txBody>
          <a:bodyPr>
            <a:normAutofit/>
          </a:bodyPr>
          <a:lstStyle/>
          <a:p>
            <a:r>
              <a:rPr lang="pt-PT" sz="3000" dirty="0" smtClean="0">
                <a:latin typeface="Gabriola" pitchFamily="82" charset="0"/>
              </a:rPr>
              <a:t>A Motorola Dyna TAC 8000x, chegou ao mercado em 1984, e foi o primeiro telemóvel comercializado no mundo.</a:t>
            </a:r>
          </a:p>
          <a:p>
            <a:r>
              <a:rPr lang="pt-PT" sz="3000" dirty="0" smtClean="0">
                <a:latin typeface="Gabriola" pitchFamily="82" charset="0"/>
              </a:rPr>
              <a:t>A primeira geração dos telemóveis era suportada por um sistema analógico.</a:t>
            </a:r>
          </a:p>
          <a:p>
            <a:pPr marL="0" indent="0">
              <a:buNone/>
            </a:pPr>
            <a:endParaRPr lang="pt-PT" sz="3000" dirty="0" smtClean="0">
              <a:latin typeface="Gabriola" pitchFamily="82" charset="0"/>
            </a:endParaRPr>
          </a:p>
          <a:p>
            <a:pPr marL="0" indent="0">
              <a:buNone/>
            </a:pPr>
            <a:endParaRPr lang="pt-PT" sz="3000" dirty="0">
              <a:latin typeface="Gabriola" pitchFamily="82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509120"/>
            <a:ext cx="3672408" cy="1993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952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548680"/>
            <a:ext cx="7125112" cy="5400600"/>
          </a:xfrm>
        </p:spPr>
        <p:txBody>
          <a:bodyPr>
            <a:normAutofit/>
          </a:bodyPr>
          <a:lstStyle/>
          <a:p>
            <a:r>
              <a:rPr lang="pt-PT" sz="3000" dirty="0" smtClean="0">
                <a:latin typeface="Gabriola" pitchFamily="82" charset="0"/>
              </a:rPr>
              <a:t>Permite apenas transmitir voz no mesmo país.</a:t>
            </a:r>
          </a:p>
          <a:p>
            <a:r>
              <a:rPr lang="pt-PT" sz="3000" dirty="0" smtClean="0">
                <a:latin typeface="Gabriola" pitchFamily="82" charset="0"/>
              </a:rPr>
              <a:t>O conjunto de telefones de bateria tinha na maior parte dos casos, as dimensões de uma folha A4 e pesava muito.</a:t>
            </a:r>
          </a:p>
          <a:p>
            <a:r>
              <a:rPr lang="pt-PT" sz="3000" dirty="0" smtClean="0">
                <a:latin typeface="Gabriola" pitchFamily="82" charset="0"/>
              </a:rPr>
              <a:t>As redes analógicas eram pouco seguras.</a:t>
            </a:r>
            <a:endParaRPr lang="pt-PT" sz="3000" dirty="0">
              <a:latin typeface="Gabriola" pitchFamily="82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573016"/>
            <a:ext cx="2047875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808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ão">
  <a:themeElements>
    <a:clrScheme name="Verão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Verã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Verão</Template>
  <TotalTime>287</TotalTime>
  <Words>610</Words>
  <Application>Microsoft Office PowerPoint</Application>
  <PresentationFormat>Apresentação no Ecrã (4:3)</PresentationFormat>
  <Paragraphs>60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19</vt:i4>
      </vt:variant>
    </vt:vector>
  </HeadingPairs>
  <TitlesOfParts>
    <vt:vector size="20" baseType="lpstr">
      <vt:lpstr>Verão</vt:lpstr>
      <vt:lpstr>Redes móveis</vt:lpstr>
      <vt:lpstr>Índice:</vt:lpstr>
      <vt:lpstr>Introdução:</vt:lpstr>
      <vt:lpstr>A HISTÓRIA DO APARECIMENTO DO TELEMÓVEL:</vt:lpstr>
      <vt:lpstr>Apresentação do PowerPoint</vt:lpstr>
      <vt:lpstr>1º telemóvel (Motorola Dyna TAC 8000x)</vt:lpstr>
      <vt:lpstr>Apresentação do PowerPoint</vt:lpstr>
      <vt:lpstr>Primeira Geração</vt:lpstr>
      <vt:lpstr>Apresentação do PowerPoint</vt:lpstr>
      <vt:lpstr>Apresentação do PowerPoint</vt:lpstr>
      <vt:lpstr>Apresentação do PowerPoint</vt:lpstr>
      <vt:lpstr>Segunda geração</vt:lpstr>
      <vt:lpstr>Apresentação do PowerPoint</vt:lpstr>
      <vt:lpstr>Apresentação do PowerPoint</vt:lpstr>
      <vt:lpstr>2.5 Geração </vt:lpstr>
      <vt:lpstr>Apresentação do PowerPoint</vt:lpstr>
      <vt:lpstr>Apresentação do PowerPoint</vt:lpstr>
      <vt:lpstr>3 Geração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móveis</dc:title>
  <dc:creator>loaninha</dc:creator>
  <cp:lastModifiedBy>loaninha</cp:lastModifiedBy>
  <cp:revision>29</cp:revision>
  <dcterms:created xsi:type="dcterms:W3CDTF">2013-03-08T20:27:46Z</dcterms:created>
  <dcterms:modified xsi:type="dcterms:W3CDTF">2013-04-12T09:26:12Z</dcterms:modified>
</cp:coreProperties>
</file>